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8BC4B6-198B-4EA7-97E5-B0EA6124CCAF}" v="1" dt="2023-04-18T14:52:52.4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34" autoAdjust="0"/>
    <p:restoredTop sz="94660"/>
  </p:normalViewPr>
  <p:slideViewPr>
    <p:cSldViewPr snapToGrid="0">
      <p:cViewPr varScale="1">
        <p:scale>
          <a:sx n="118" d="100"/>
          <a:sy n="118" d="100"/>
        </p:scale>
        <p:origin x="3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lli Roosa" userId="b21fbc1f-886d-44e1-bc65-1be3028c8a6c" providerId="ADAL" clId="{888BC4B6-198B-4EA7-97E5-B0EA6124CCAF}"/>
    <pc:docChg chg="custSel modSld">
      <pc:chgData name="Shelli Roosa" userId="b21fbc1f-886d-44e1-bc65-1be3028c8a6c" providerId="ADAL" clId="{888BC4B6-198B-4EA7-97E5-B0EA6124CCAF}" dt="2023-04-18T14:56:36.070" v="158" actId="13822"/>
      <pc:docMkLst>
        <pc:docMk/>
      </pc:docMkLst>
      <pc:sldChg chg="addSp delSp modSp mod">
        <pc:chgData name="Shelli Roosa" userId="b21fbc1f-886d-44e1-bc65-1be3028c8a6c" providerId="ADAL" clId="{888BC4B6-198B-4EA7-97E5-B0EA6124CCAF}" dt="2023-04-18T14:56:36.070" v="158" actId="13822"/>
        <pc:sldMkLst>
          <pc:docMk/>
          <pc:sldMk cId="3741997285" sldId="267"/>
        </pc:sldMkLst>
        <pc:spChg chg="add mod">
          <ac:chgData name="Shelli Roosa" userId="b21fbc1f-886d-44e1-bc65-1be3028c8a6c" providerId="ADAL" clId="{888BC4B6-198B-4EA7-97E5-B0EA6124CCAF}" dt="2023-04-18T14:56:36.070" v="158" actId="13822"/>
          <ac:spMkLst>
            <pc:docMk/>
            <pc:sldMk cId="3741997285" sldId="267"/>
            <ac:spMk id="6" creationId="{386A9A4D-C487-CBD5-C05B-87F933C818A0}"/>
          </ac:spMkLst>
        </pc:spChg>
        <pc:picChg chg="add del mod">
          <ac:chgData name="Shelli Roosa" userId="b21fbc1f-886d-44e1-bc65-1be3028c8a6c" providerId="ADAL" clId="{888BC4B6-198B-4EA7-97E5-B0EA6124CCAF}" dt="2023-04-18T14:52:32.397" v="5" actId="478"/>
          <ac:picMkLst>
            <pc:docMk/>
            <pc:sldMk cId="3741997285" sldId="267"/>
            <ac:picMk id="3" creationId="{9747A7BA-F253-379D-51AF-4ACB88E454FB}"/>
          </ac:picMkLst>
        </pc:picChg>
        <pc:picChg chg="add del mod">
          <ac:chgData name="Shelli Roosa" userId="b21fbc1f-886d-44e1-bc65-1be3028c8a6c" providerId="ADAL" clId="{888BC4B6-198B-4EA7-97E5-B0EA6124CCAF}" dt="2023-04-18T14:54:15.791" v="82" actId="478"/>
          <ac:picMkLst>
            <pc:docMk/>
            <pc:sldMk cId="3741997285" sldId="267"/>
            <ac:picMk id="5" creationId="{292DE9F2-FDD1-B31C-4C76-3942D9630CBD}"/>
          </ac:picMkLst>
        </pc:picChg>
        <pc:picChg chg="add mod">
          <ac:chgData name="Shelli Roosa" userId="b21fbc1f-886d-44e1-bc65-1be3028c8a6c" providerId="ADAL" clId="{888BC4B6-198B-4EA7-97E5-B0EA6124CCAF}" dt="2023-04-18T14:55:06.686" v="86" actId="1076"/>
          <ac:picMkLst>
            <pc:docMk/>
            <pc:sldMk cId="3741997285" sldId="267"/>
            <ac:picMk id="8" creationId="{0E35F8C9-AEA5-C213-BB77-9B5DA4A5EE3A}"/>
          </ac:picMkLst>
        </pc:picChg>
      </pc:sldChg>
    </pc:docChg>
  </pc:docChgLst>
  <pc:docChgLst>
    <pc:chgData name="Shelli ROOSA" userId="b21fbc1f-886d-44e1-bc65-1be3028c8a6c" providerId="ADAL" clId="{888BC4B6-198B-4EA7-97E5-B0EA6124CCAF}"/>
    <pc:docChg chg="addSld modSld">
      <pc:chgData name="Shelli ROOSA" userId="b21fbc1f-886d-44e1-bc65-1be3028c8a6c" providerId="ADAL" clId="{888BC4B6-198B-4EA7-97E5-B0EA6124CCAF}" dt="2023-04-14T11:35:20.124" v="2" actId="680"/>
      <pc:docMkLst>
        <pc:docMk/>
      </pc:docMkLst>
      <pc:sldChg chg="modSp mod">
        <pc:chgData name="Shelli ROOSA" userId="b21fbc1f-886d-44e1-bc65-1be3028c8a6c" providerId="ADAL" clId="{888BC4B6-198B-4EA7-97E5-B0EA6124CCAF}" dt="2023-04-13T20:16:50.179" v="0" actId="20577"/>
        <pc:sldMkLst>
          <pc:docMk/>
          <pc:sldMk cId="3969982216" sldId="256"/>
        </pc:sldMkLst>
        <pc:spChg chg="mod">
          <ac:chgData name="Shelli ROOSA" userId="b21fbc1f-886d-44e1-bc65-1be3028c8a6c" providerId="ADAL" clId="{888BC4B6-198B-4EA7-97E5-B0EA6124CCAF}" dt="2023-04-13T20:16:50.179" v="0" actId="20577"/>
          <ac:spMkLst>
            <pc:docMk/>
            <pc:sldMk cId="3969982216" sldId="256"/>
            <ac:spMk id="2" creationId="{F3F7068D-117E-E014-D995-7E2A5B007902}"/>
          </ac:spMkLst>
        </pc:spChg>
      </pc:sldChg>
      <pc:sldChg chg="modSp mod">
        <pc:chgData name="Shelli ROOSA" userId="b21fbc1f-886d-44e1-bc65-1be3028c8a6c" providerId="ADAL" clId="{888BC4B6-198B-4EA7-97E5-B0EA6124CCAF}" dt="2023-04-13T20:17:17.031" v="1" actId="1076"/>
        <pc:sldMkLst>
          <pc:docMk/>
          <pc:sldMk cId="3292926983" sldId="257"/>
        </pc:sldMkLst>
        <pc:spChg chg="mod">
          <ac:chgData name="Shelli ROOSA" userId="b21fbc1f-886d-44e1-bc65-1be3028c8a6c" providerId="ADAL" clId="{888BC4B6-198B-4EA7-97E5-B0EA6124CCAF}" dt="2023-04-13T20:17:17.031" v="1" actId="1076"/>
          <ac:spMkLst>
            <pc:docMk/>
            <pc:sldMk cId="3292926983" sldId="257"/>
            <ac:spMk id="8" creationId="{CB709A82-D8FC-9654-3E90-15A46D3F64CB}"/>
          </ac:spMkLst>
        </pc:spChg>
      </pc:sldChg>
      <pc:sldChg chg="new">
        <pc:chgData name="Shelli ROOSA" userId="b21fbc1f-886d-44e1-bc65-1be3028c8a6c" providerId="ADAL" clId="{888BC4B6-198B-4EA7-97E5-B0EA6124CCAF}" dt="2023-04-14T11:35:20.124" v="2" actId="680"/>
        <pc:sldMkLst>
          <pc:docMk/>
          <pc:sldMk cId="3741997285" sldId="2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689C43-FAA4-4421-AC59-76D3FCEEBD7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1370208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689C43-FAA4-4421-AC59-76D3FCEEBD7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1462159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689C43-FAA4-4421-AC59-76D3FCEEBD7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8949-6FD0-4E4D-9184-58AAB81B2F3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83407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689C43-FAA4-4421-AC59-76D3FCEEBD7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23040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689C43-FAA4-4421-AC59-76D3FCEEBD7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8949-6FD0-4E4D-9184-58AAB81B2F3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20415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689C43-FAA4-4421-AC59-76D3FCEEBD7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2394151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689C43-FAA4-4421-AC59-76D3FCEEBD7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3660652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689C43-FAA4-4421-AC59-76D3FCEEBD7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120301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689C43-FAA4-4421-AC59-76D3FCEEBD7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73139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689C43-FAA4-4421-AC59-76D3FCEEBD7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3461034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689C43-FAA4-4421-AC59-76D3FCEEBD7B}"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3111797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689C43-FAA4-4421-AC59-76D3FCEEBD7B}" type="datetimeFigureOut">
              <a:rPr lang="en-US" smtClean="0"/>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1407137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689C43-FAA4-4421-AC59-76D3FCEEBD7B}" type="datetimeFigureOut">
              <a:rPr lang="en-US" smtClean="0"/>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2411746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689C43-FAA4-4421-AC59-76D3FCEEBD7B}" type="datetimeFigureOut">
              <a:rPr lang="en-US" smtClean="0"/>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1946061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689C43-FAA4-4421-AC59-76D3FCEEBD7B}"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EF8949-6FD0-4E4D-9184-58AAB81B2F3B}" type="slidenum">
              <a:rPr lang="en-US" smtClean="0"/>
              <a:t>‹#›</a:t>
            </a:fld>
            <a:endParaRPr lang="en-US"/>
          </a:p>
        </p:txBody>
      </p:sp>
    </p:spTree>
    <p:extLst>
      <p:ext uri="{BB962C8B-B14F-4D97-AF65-F5344CB8AC3E}">
        <p14:creationId xmlns:p14="http://schemas.microsoft.com/office/powerpoint/2010/main" val="425428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EF8949-6FD0-4E4D-9184-58AAB81B2F3B}" type="slidenum">
              <a:rPr lang="en-US" smtClean="0"/>
              <a:t>‹#›</a:t>
            </a:fld>
            <a:endParaRPr lang="en-US"/>
          </a:p>
        </p:txBody>
      </p:sp>
      <p:sp>
        <p:nvSpPr>
          <p:cNvPr id="5" name="Date Placeholder 4"/>
          <p:cNvSpPr>
            <a:spLocks noGrp="1"/>
          </p:cNvSpPr>
          <p:nvPr>
            <p:ph type="dt" sz="half" idx="10"/>
          </p:nvPr>
        </p:nvSpPr>
        <p:spPr/>
        <p:txBody>
          <a:bodyPr/>
          <a:lstStyle/>
          <a:p>
            <a:fld id="{0E689C43-FAA4-4421-AC59-76D3FCEEBD7B}" type="datetimeFigureOut">
              <a:rPr lang="en-US" smtClean="0"/>
              <a:t>4/18/2023</a:t>
            </a:fld>
            <a:endParaRPr lang="en-US"/>
          </a:p>
        </p:txBody>
      </p:sp>
    </p:spTree>
    <p:extLst>
      <p:ext uri="{BB962C8B-B14F-4D97-AF65-F5344CB8AC3E}">
        <p14:creationId xmlns:p14="http://schemas.microsoft.com/office/powerpoint/2010/main" val="137454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689C43-FAA4-4421-AC59-76D3FCEEBD7B}" type="datetimeFigureOut">
              <a:rPr lang="en-US" smtClean="0"/>
              <a:t>4/18/2023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0EF8949-6FD0-4E4D-9184-58AAB81B2F3B}" type="slidenum">
              <a:rPr lang="en-US" smtClean="0"/>
              <a:t>‹#›</a:t>
            </a:fld>
            <a:endParaRPr lang="en-US"/>
          </a:p>
        </p:txBody>
      </p:sp>
    </p:spTree>
    <p:extLst>
      <p:ext uri="{BB962C8B-B14F-4D97-AF65-F5344CB8AC3E}">
        <p14:creationId xmlns:p14="http://schemas.microsoft.com/office/powerpoint/2010/main" val="358155782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7068D-117E-E014-D995-7E2A5B007902}"/>
              </a:ext>
            </a:extLst>
          </p:cNvPr>
          <p:cNvSpPr>
            <a:spLocks noGrp="1"/>
          </p:cNvSpPr>
          <p:nvPr>
            <p:ph type="ctrTitle"/>
          </p:nvPr>
        </p:nvSpPr>
        <p:spPr>
          <a:xfrm>
            <a:off x="4974337" y="1265314"/>
            <a:ext cx="4299666" cy="3249131"/>
          </a:xfrm>
        </p:spPr>
        <p:txBody>
          <a:bodyPr>
            <a:normAutofit/>
          </a:bodyPr>
          <a:lstStyle/>
          <a:p>
            <a:pPr algn="l">
              <a:lnSpc>
                <a:spcPct val="90000"/>
              </a:lnSpc>
            </a:pPr>
            <a:r>
              <a:rPr lang="en-US" sz="4600" dirty="0"/>
              <a:t>How to Distribute Cookies to Girls from the Troop Site</a:t>
            </a:r>
          </a:p>
        </p:txBody>
      </p:sp>
      <p:sp>
        <p:nvSpPr>
          <p:cNvPr id="9" name="Isosceles Triangle 8">
            <a:extLst>
              <a:ext uri="{FF2B5EF4-FFF2-40B4-BE49-F238E27FC236}">
                <a16:creationId xmlns:a16="http://schemas.microsoft.com/office/drawing/2014/main" id="{5A7802B6-FF37-40CF-A7E2-6F2A0D9A91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6" name="Graphic 5" descr="Verified Brand">
            <a:extLst>
              <a:ext uri="{FF2B5EF4-FFF2-40B4-BE49-F238E27FC236}">
                <a16:creationId xmlns:a16="http://schemas.microsoft.com/office/drawing/2014/main" id="{27A62DEE-DA88-ADE6-3079-C37BB73988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3969982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87EC04-7ACE-CCFB-0002-E4D672761CFE}"/>
              </a:ext>
            </a:extLst>
          </p:cNvPr>
          <p:cNvSpPr txBox="1"/>
          <p:nvPr/>
        </p:nvSpPr>
        <p:spPr>
          <a:xfrm>
            <a:off x="462337" y="1116426"/>
            <a:ext cx="9113178" cy="923330"/>
          </a:xfrm>
          <a:prstGeom prst="rect">
            <a:avLst/>
          </a:prstGeom>
          <a:noFill/>
        </p:spPr>
        <p:txBody>
          <a:bodyPr wrap="square">
            <a:spAutoFit/>
          </a:bodyPr>
          <a:lstStyle/>
          <a:p>
            <a:pPr algn="l"/>
            <a:r>
              <a:rPr lang="en-US" sz="1800" b="0" i="0" u="none" strike="noStrike" baseline="0" dirty="0">
                <a:latin typeface="GirlScout-DisplayLight"/>
              </a:rPr>
              <a:t>This will take you to the booth site selection tab. Select the booth you will allocate money to. </a:t>
            </a:r>
          </a:p>
          <a:p>
            <a:pPr algn="l"/>
            <a:r>
              <a:rPr lang="en-US" sz="1800" b="0" i="0" u="none" strike="noStrike" baseline="0" dirty="0">
                <a:latin typeface="GirlScout-DisplayLight"/>
              </a:rPr>
              <a:t>Select Record Sale.</a:t>
            </a:r>
          </a:p>
          <a:p>
            <a:pPr algn="l"/>
            <a:endParaRPr lang="en-US" dirty="0"/>
          </a:p>
        </p:txBody>
      </p:sp>
      <p:pic>
        <p:nvPicPr>
          <p:cNvPr id="5" name="Picture 4">
            <a:extLst>
              <a:ext uri="{FF2B5EF4-FFF2-40B4-BE49-F238E27FC236}">
                <a16:creationId xmlns:a16="http://schemas.microsoft.com/office/drawing/2014/main" id="{B835F58A-603D-A969-2D52-720CF4025687}"/>
              </a:ext>
            </a:extLst>
          </p:cNvPr>
          <p:cNvPicPr>
            <a:picLocks noChangeAspect="1"/>
          </p:cNvPicPr>
          <p:nvPr/>
        </p:nvPicPr>
        <p:blipFill>
          <a:blip r:embed="rId2"/>
          <a:stretch>
            <a:fillRect/>
          </a:stretch>
        </p:blipFill>
        <p:spPr>
          <a:xfrm>
            <a:off x="1506464" y="2287631"/>
            <a:ext cx="6840006" cy="3938508"/>
          </a:xfrm>
          <a:prstGeom prst="rect">
            <a:avLst/>
          </a:prstGeom>
        </p:spPr>
      </p:pic>
      <p:sp>
        <p:nvSpPr>
          <p:cNvPr id="6" name="Rectangle 5">
            <a:extLst>
              <a:ext uri="{FF2B5EF4-FFF2-40B4-BE49-F238E27FC236}">
                <a16:creationId xmlns:a16="http://schemas.microsoft.com/office/drawing/2014/main" id="{BEF03D1D-966E-81D6-4F90-B7C171284D6E}"/>
              </a:ext>
            </a:extLst>
          </p:cNvPr>
          <p:cNvSpPr/>
          <p:nvPr/>
        </p:nvSpPr>
        <p:spPr>
          <a:xfrm>
            <a:off x="6246688" y="5229546"/>
            <a:ext cx="811658" cy="287676"/>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2107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B0843C-2DF0-FD7A-D359-73D0302B5900}"/>
              </a:ext>
            </a:extLst>
          </p:cNvPr>
          <p:cNvSpPr txBox="1"/>
          <p:nvPr/>
        </p:nvSpPr>
        <p:spPr>
          <a:xfrm>
            <a:off x="719190" y="5764473"/>
            <a:ext cx="9010436" cy="646331"/>
          </a:xfrm>
          <a:prstGeom prst="rect">
            <a:avLst/>
          </a:prstGeom>
          <a:noFill/>
        </p:spPr>
        <p:txBody>
          <a:bodyPr wrap="square">
            <a:spAutoFit/>
          </a:bodyPr>
          <a:lstStyle/>
          <a:p>
            <a:pPr algn="l"/>
            <a:r>
              <a:rPr lang="en-US" sz="1800" b="0" i="0" u="none" strike="noStrike" baseline="0" dirty="0">
                <a:latin typeface="GirlScout-DisplayLight"/>
              </a:rPr>
              <a:t>The Booth Sale Recorder page will open. Enter the value in the box labeled Digital Cookie</a:t>
            </a:r>
          </a:p>
          <a:p>
            <a:pPr algn="l"/>
            <a:r>
              <a:rPr lang="en-US" sz="1800" b="1" i="0" u="none" strike="noStrike" baseline="0" dirty="0">
                <a:latin typeface="GirlScout-DisplayLight"/>
              </a:rPr>
              <a:t>Payment</a:t>
            </a:r>
            <a:r>
              <a:rPr lang="en-US" sz="1800" b="0" i="0" u="none" strike="noStrike" baseline="0" dirty="0">
                <a:latin typeface="GirlScout-DisplayLight"/>
              </a:rPr>
              <a:t>. </a:t>
            </a:r>
            <a:r>
              <a:rPr lang="en-US" sz="1800" b="1" i="0" u="none" strike="noStrike" baseline="0" dirty="0">
                <a:latin typeface="GirlScout-DisplayLight"/>
              </a:rPr>
              <a:t>Click Go to Distribute</a:t>
            </a:r>
            <a:r>
              <a:rPr lang="en-US" sz="1800" b="0" i="0" u="none" strike="noStrike" baseline="0" dirty="0">
                <a:latin typeface="GirlScout-DisplayLight"/>
              </a:rPr>
              <a:t>.</a:t>
            </a:r>
            <a:endParaRPr lang="en-US" dirty="0"/>
          </a:p>
        </p:txBody>
      </p:sp>
      <p:pic>
        <p:nvPicPr>
          <p:cNvPr id="5" name="Picture 4">
            <a:extLst>
              <a:ext uri="{FF2B5EF4-FFF2-40B4-BE49-F238E27FC236}">
                <a16:creationId xmlns:a16="http://schemas.microsoft.com/office/drawing/2014/main" id="{3E503D1F-F28E-0059-C9D3-47BD2241A2E1}"/>
              </a:ext>
            </a:extLst>
          </p:cNvPr>
          <p:cNvPicPr>
            <a:picLocks noChangeAspect="1"/>
          </p:cNvPicPr>
          <p:nvPr/>
        </p:nvPicPr>
        <p:blipFill>
          <a:blip r:embed="rId2"/>
          <a:stretch>
            <a:fillRect/>
          </a:stretch>
        </p:blipFill>
        <p:spPr>
          <a:xfrm>
            <a:off x="2300023" y="233866"/>
            <a:ext cx="5929577" cy="4996222"/>
          </a:xfrm>
          <a:prstGeom prst="rect">
            <a:avLst/>
          </a:prstGeom>
        </p:spPr>
      </p:pic>
      <p:sp>
        <p:nvSpPr>
          <p:cNvPr id="6" name="Rectangle 5">
            <a:extLst>
              <a:ext uri="{FF2B5EF4-FFF2-40B4-BE49-F238E27FC236}">
                <a16:creationId xmlns:a16="http://schemas.microsoft.com/office/drawing/2014/main" id="{09F759C7-9EA2-02F3-BAC7-03C7AF80FBD3}"/>
              </a:ext>
            </a:extLst>
          </p:cNvPr>
          <p:cNvSpPr/>
          <p:nvPr/>
        </p:nvSpPr>
        <p:spPr>
          <a:xfrm>
            <a:off x="5239820" y="3082247"/>
            <a:ext cx="2774023" cy="346753"/>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D8031C9-A99A-4299-C7EE-40C664FC9A0E}"/>
              </a:ext>
            </a:extLst>
          </p:cNvPr>
          <p:cNvSpPr/>
          <p:nvPr/>
        </p:nvSpPr>
        <p:spPr>
          <a:xfrm>
            <a:off x="6986427" y="595901"/>
            <a:ext cx="1027416" cy="346753"/>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0784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86A9A4D-C487-CBD5-C05B-87F933C818A0}"/>
              </a:ext>
            </a:extLst>
          </p:cNvPr>
          <p:cNvSpPr txBox="1"/>
          <p:nvPr/>
        </p:nvSpPr>
        <p:spPr>
          <a:xfrm>
            <a:off x="1458930" y="6143946"/>
            <a:ext cx="6739345"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Select the girls that participated and click Distribute then Save</a:t>
            </a:r>
          </a:p>
        </p:txBody>
      </p:sp>
      <p:pic>
        <p:nvPicPr>
          <p:cNvPr id="8" name="Picture 7">
            <a:extLst>
              <a:ext uri="{FF2B5EF4-FFF2-40B4-BE49-F238E27FC236}">
                <a16:creationId xmlns:a16="http://schemas.microsoft.com/office/drawing/2014/main" id="{0E35F8C9-AEA5-C213-BB77-9B5DA4A5EE3A}"/>
              </a:ext>
            </a:extLst>
          </p:cNvPr>
          <p:cNvPicPr>
            <a:picLocks noChangeAspect="1"/>
          </p:cNvPicPr>
          <p:nvPr/>
        </p:nvPicPr>
        <p:blipFill>
          <a:blip r:embed="rId2"/>
          <a:stretch>
            <a:fillRect/>
          </a:stretch>
        </p:blipFill>
        <p:spPr>
          <a:xfrm>
            <a:off x="610855" y="951284"/>
            <a:ext cx="9185224" cy="4031682"/>
          </a:xfrm>
          <a:prstGeom prst="rect">
            <a:avLst/>
          </a:prstGeom>
        </p:spPr>
      </p:pic>
    </p:spTree>
    <p:extLst>
      <p:ext uri="{BB962C8B-B14F-4D97-AF65-F5344CB8AC3E}">
        <p14:creationId xmlns:p14="http://schemas.microsoft.com/office/powerpoint/2010/main" val="3741997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2A70D9-5F99-EBC0-7D62-790794B2DCE8}"/>
              </a:ext>
            </a:extLst>
          </p:cNvPr>
          <p:cNvSpPr txBox="1"/>
          <p:nvPr/>
        </p:nvSpPr>
        <p:spPr>
          <a:xfrm>
            <a:off x="452063" y="379886"/>
            <a:ext cx="11573682" cy="369331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l"/>
            <a:r>
              <a:rPr lang="en-US" sz="1800" b="0" i="0" u="none" strike="noStrike" baseline="0" dirty="0">
                <a:latin typeface="Segoe UI" panose="020B0502040204020203" pitchFamily="34" charset="0"/>
                <a:cs typeface="Segoe UI" panose="020B0502040204020203" pitchFamily="34" charset="0"/>
              </a:rPr>
              <a:t>Here are some steps you should take with Troop Site Orders:</a:t>
            </a:r>
          </a:p>
          <a:p>
            <a:pPr algn="l"/>
            <a:r>
              <a:rPr lang="en-US" sz="1800" b="0" i="0" u="none" strike="noStrike" baseline="0" dirty="0">
                <a:latin typeface="Segoe UI" panose="020B0502040204020203" pitchFamily="34" charset="0"/>
                <a:cs typeface="Segoe UI" panose="020B0502040204020203" pitchFamily="34" charset="0"/>
              </a:rPr>
              <a:t>1. Determine which Girl Scouts will receive credit</a:t>
            </a:r>
          </a:p>
          <a:p>
            <a:pPr algn="l"/>
            <a:r>
              <a:rPr lang="en-US" sz="1800" b="0" i="0" u="none" strike="noStrike" baseline="0" dirty="0">
                <a:latin typeface="Segoe UI" panose="020B0502040204020203" pitchFamily="34" charset="0"/>
                <a:cs typeface="Segoe UI" panose="020B0502040204020203" pitchFamily="34" charset="0"/>
              </a:rPr>
              <a:t>2. Log into eBudde</a:t>
            </a:r>
          </a:p>
          <a:p>
            <a:pPr algn="l"/>
            <a:r>
              <a:rPr lang="en-US" sz="1800" b="0" i="0" u="none" strike="noStrike" baseline="0" dirty="0">
                <a:latin typeface="Segoe UI" panose="020B0502040204020203" pitchFamily="34" charset="0"/>
                <a:cs typeface="Segoe UI" panose="020B0502040204020203" pitchFamily="34" charset="0"/>
              </a:rPr>
              <a:t>3. Select the Girl Orders tab</a:t>
            </a:r>
          </a:p>
          <a:p>
            <a:pPr algn="l"/>
            <a:r>
              <a:rPr lang="en-US" sz="1800" b="0" i="0" u="none" strike="noStrike" baseline="0" dirty="0">
                <a:latin typeface="Segoe UI" panose="020B0502040204020203" pitchFamily="34" charset="0"/>
                <a:cs typeface="Segoe UI" panose="020B0502040204020203" pitchFamily="34" charset="0"/>
              </a:rPr>
              <a:t>One of the Girl Scouts listed with your troop on the Girl Orders tab will have the name “Troop Site.” If you have a large troop, you may need to scroll through the names, which are listed alphabetically by first name.</a:t>
            </a:r>
          </a:p>
          <a:p>
            <a:pPr algn="l"/>
            <a:r>
              <a:rPr lang="en-US" sz="1800" b="0" i="0" u="none" strike="noStrike" baseline="0" dirty="0">
                <a:latin typeface="Segoe UI" panose="020B0502040204020203" pitchFamily="34" charset="0"/>
                <a:cs typeface="Segoe UI" panose="020B0502040204020203" pitchFamily="34" charset="0"/>
              </a:rPr>
              <a:t>Select this “girl” and you will see the orders that have come to the Troop Link. These we need to allocate to Girl Scouts.</a:t>
            </a:r>
          </a:p>
          <a:p>
            <a:pPr algn="l"/>
            <a:endParaRPr lang="en-US" sz="1800" b="0" i="0" u="none" strike="noStrike" baseline="0" dirty="0">
              <a:latin typeface="Segoe UI" panose="020B0502040204020203" pitchFamily="34" charset="0"/>
              <a:cs typeface="Segoe UI" panose="020B0502040204020203" pitchFamily="34" charset="0"/>
            </a:endParaRPr>
          </a:p>
          <a:p>
            <a:pPr algn="l"/>
            <a:r>
              <a:rPr lang="en-US" sz="1800" b="0" i="0" u="none" strike="noStrike" baseline="0" dirty="0">
                <a:latin typeface="Segoe UI" panose="020B0502040204020203" pitchFamily="34" charset="0"/>
                <a:cs typeface="Segoe UI" panose="020B0502040204020203" pitchFamily="34" charset="0"/>
              </a:rPr>
              <a:t>1. If you have something to distribute, you will see the +Distribution button in the upper right (it will not appear if there is nothing to distribute/allocate).</a:t>
            </a:r>
          </a:p>
          <a:p>
            <a:pPr algn="l"/>
            <a:r>
              <a:rPr lang="en-US" sz="1800" b="0" i="0" u="none" strike="noStrike" baseline="0" dirty="0">
                <a:latin typeface="Segoe UI" panose="020B0502040204020203" pitchFamily="34" charset="0"/>
                <a:cs typeface="Segoe UI" panose="020B0502040204020203" pitchFamily="34" charset="0"/>
              </a:rPr>
              <a:t>2. In the sample below, there are 2 Donated and 2 Girl Delivered/</a:t>
            </a:r>
            <a:r>
              <a:rPr lang="en-US" dirty="0">
                <a:latin typeface="Segoe UI" panose="020B0502040204020203" pitchFamily="34" charset="0"/>
                <a:cs typeface="Segoe UI" panose="020B0502040204020203" pitchFamily="34" charset="0"/>
              </a:rPr>
              <a:t> </a:t>
            </a:r>
            <a:r>
              <a:rPr lang="en-US" dirty="0" err="1">
                <a:latin typeface="Segoe UI" panose="020B0502040204020203" pitchFamily="34" charset="0"/>
                <a:cs typeface="Segoe UI" panose="020B0502040204020203" pitchFamily="34" charset="0"/>
              </a:rPr>
              <a:t>Inhand</a:t>
            </a:r>
            <a:r>
              <a:rPr lang="en-US" sz="1800" b="0" i="0" u="none" strike="noStrike" baseline="0" dirty="0">
                <a:latin typeface="Segoe UI" panose="020B0502040204020203" pitchFamily="34" charset="0"/>
                <a:cs typeface="Segoe UI" panose="020B0502040204020203" pitchFamily="34" charset="0"/>
              </a:rPr>
              <a:t> orders to allocate; click the +Distribution button, which opens a screen where you can indicate which Girl Scout(s) is/are to receive packages </a:t>
            </a:r>
            <a:endParaRPr lang="en-US" dirty="0">
              <a:latin typeface="Segoe UI" panose="020B0502040204020203" pitchFamily="34" charset="0"/>
              <a:cs typeface="Segoe UI" panose="020B0502040204020203" pitchFamily="34" charset="0"/>
            </a:endParaRPr>
          </a:p>
        </p:txBody>
      </p:sp>
      <p:pic>
        <p:nvPicPr>
          <p:cNvPr id="7" name="Picture 6">
            <a:extLst>
              <a:ext uri="{FF2B5EF4-FFF2-40B4-BE49-F238E27FC236}">
                <a16:creationId xmlns:a16="http://schemas.microsoft.com/office/drawing/2014/main" id="{D8592F03-FC61-D2A0-E1F8-84C189B007CF}"/>
              </a:ext>
            </a:extLst>
          </p:cNvPr>
          <p:cNvPicPr>
            <a:picLocks noChangeAspect="1"/>
          </p:cNvPicPr>
          <p:nvPr/>
        </p:nvPicPr>
        <p:blipFill>
          <a:blip r:embed="rId2"/>
          <a:stretch>
            <a:fillRect/>
          </a:stretch>
        </p:blipFill>
        <p:spPr>
          <a:xfrm>
            <a:off x="894798" y="4073205"/>
            <a:ext cx="10217675" cy="2578233"/>
          </a:xfrm>
          <a:prstGeom prst="rect">
            <a:avLst/>
          </a:prstGeom>
        </p:spPr>
      </p:pic>
      <p:sp>
        <p:nvSpPr>
          <p:cNvPr id="8" name="Rectangle 7">
            <a:extLst>
              <a:ext uri="{FF2B5EF4-FFF2-40B4-BE49-F238E27FC236}">
                <a16:creationId xmlns:a16="http://schemas.microsoft.com/office/drawing/2014/main" id="{CB709A82-D8FC-9654-3E90-15A46D3F64CB}"/>
              </a:ext>
            </a:extLst>
          </p:cNvPr>
          <p:cNvSpPr/>
          <p:nvPr/>
        </p:nvSpPr>
        <p:spPr>
          <a:xfrm>
            <a:off x="9487989" y="4269575"/>
            <a:ext cx="1066800" cy="665018"/>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D9DE0F9-46ED-4BC7-CCD4-0E742C955905}"/>
              </a:ext>
            </a:extLst>
          </p:cNvPr>
          <p:cNvSpPr/>
          <p:nvPr/>
        </p:nvSpPr>
        <p:spPr>
          <a:xfrm>
            <a:off x="1808070" y="5638800"/>
            <a:ext cx="9220148" cy="498764"/>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2926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A5AFB369-4673-4727-A7CD-D86AFE0AE06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sp>
          <p:nvSpPr>
            <p:cNvPr id="11" name="Freeform 14">
              <a:extLst>
                <a:ext uri="{FF2B5EF4-FFF2-40B4-BE49-F238E27FC236}">
                  <a16:creationId xmlns:a16="http://schemas.microsoft.com/office/drawing/2014/main" id="{50709826-4D6B-4A97-8DB3-5DA1666262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47263F58-6EE6-45B3-9BF2-C0BD5D30A556}"/>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5197CE03-EB81-4718-BEA1-C2D488961E5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A3451629-72D6-4E33-A99A-40FAF7445DD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E04F0FD4-BCD5-4435-A6B5-A2E69303B73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DE110F09-1C81-4E73-B5E9-D857CD879F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273A9C01-06BD-4E8E-8BBF-2E2A9ECF49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B206C9B2-27BE-4B6F-A4D0-485FBBEB58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2E7D673E-0C5C-4F2B-B46E-3E9286B9E8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0F78B34-9B26-4CA9-B8F0-B9638730F9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TextBox 2">
            <a:extLst>
              <a:ext uri="{FF2B5EF4-FFF2-40B4-BE49-F238E27FC236}">
                <a16:creationId xmlns:a16="http://schemas.microsoft.com/office/drawing/2014/main" id="{A4C3F37C-C23C-BD61-8359-09B9E61FE187}"/>
              </a:ext>
            </a:extLst>
          </p:cNvPr>
          <p:cNvSpPr txBox="1"/>
          <p:nvPr/>
        </p:nvSpPr>
        <p:spPr>
          <a:xfrm>
            <a:off x="256854" y="4674742"/>
            <a:ext cx="11640620" cy="1501739"/>
          </a:xfrm>
          <a:prstGeom prst="rect">
            <a:avLst/>
          </a:prstGeom>
          <a:ln/>
        </p:spPr>
        <p:style>
          <a:lnRef idx="2">
            <a:schemeClr val="dk1"/>
          </a:lnRef>
          <a:fillRef idx="1">
            <a:schemeClr val="lt1"/>
          </a:fillRef>
          <a:effectRef idx="0">
            <a:schemeClr val="dk1"/>
          </a:effectRef>
          <a:fontRef idx="minor">
            <a:schemeClr val="dk1"/>
          </a:fontRef>
        </p:style>
        <p:txBody>
          <a:bodyPr vert="horz" lIns="91440" tIns="45720" rIns="91440" bIns="45720" rtlCol="0" anchor="b">
            <a:noAutofit/>
          </a:bodyPr>
          <a:lstStyle/>
          <a:p>
            <a:pPr algn="l"/>
            <a:r>
              <a:rPr lang="en-US" sz="1600" b="0" i="0" u="none" strike="noStrike" baseline="0" dirty="0">
                <a:solidFill>
                  <a:schemeClr val="accent2">
                    <a:lumMod val="75000"/>
                  </a:schemeClr>
                </a:solidFill>
                <a:latin typeface="Segoe UI" panose="020B0502040204020203" pitchFamily="34" charset="0"/>
                <a:ea typeface="+mj-ea"/>
                <a:cs typeface="Segoe UI" panose="020B0502040204020203" pitchFamily="34" charset="0"/>
              </a:rPr>
              <a:t>All packages from this distribution will be listed at the top of the page by quantity.</a:t>
            </a:r>
            <a:r>
              <a:rPr lang="en-US" sz="1600" b="0" i="0" u="none" strike="noStrike" baseline="0" dirty="0">
                <a:solidFill>
                  <a:schemeClr val="accent2">
                    <a:lumMod val="75000"/>
                  </a:schemeClr>
                </a:solidFill>
                <a:latin typeface="Segoe UI" panose="020B0502040204020203" pitchFamily="34" charset="0"/>
                <a:cs typeface="Segoe UI" panose="020B0502040204020203" pitchFamily="34" charset="0"/>
              </a:rPr>
              <a:t> All Girl Scouts will be selected by default. eBudde will assign packages evenly (as near as possible if the amount sold is an odd number) based on the number of Girl Scouts selected. You can see the number of packages distributed to individual Girl Scouts next to their check boxes. Click on Distribute and eBudde will distribute the packages as evenly as possible.</a:t>
            </a:r>
            <a:endParaRPr lang="en-US" sz="1600" dirty="0">
              <a:solidFill>
                <a:schemeClr val="accent2">
                  <a:lumMod val="75000"/>
                </a:schemeClr>
              </a:solidFill>
              <a:latin typeface="Segoe UI" panose="020B0502040204020203" pitchFamily="34" charset="0"/>
              <a:ea typeface="+mj-ea"/>
              <a:cs typeface="Segoe UI" panose="020B0502040204020203" pitchFamily="34" charset="0"/>
            </a:endParaRPr>
          </a:p>
        </p:txBody>
      </p:sp>
      <p:pic>
        <p:nvPicPr>
          <p:cNvPr id="5" name="Picture 4">
            <a:extLst>
              <a:ext uri="{FF2B5EF4-FFF2-40B4-BE49-F238E27FC236}">
                <a16:creationId xmlns:a16="http://schemas.microsoft.com/office/drawing/2014/main" id="{3CE0F19B-AE4F-E738-CF46-ABB65D038832}"/>
              </a:ext>
            </a:extLst>
          </p:cNvPr>
          <p:cNvPicPr>
            <a:picLocks noChangeAspect="1"/>
          </p:cNvPicPr>
          <p:nvPr/>
        </p:nvPicPr>
        <p:blipFill rotWithShape="1">
          <a:blip r:embed="rId2"/>
          <a:srcRect b="20257"/>
          <a:stretch/>
        </p:blipFill>
        <p:spPr>
          <a:xfrm>
            <a:off x="911996" y="607188"/>
            <a:ext cx="8288033" cy="3635025"/>
          </a:xfrm>
          <a:prstGeom prst="rect">
            <a:avLst/>
          </a:prstGeom>
        </p:spPr>
      </p:pic>
      <p:sp>
        <p:nvSpPr>
          <p:cNvPr id="6" name="Rectangle 5">
            <a:extLst>
              <a:ext uri="{FF2B5EF4-FFF2-40B4-BE49-F238E27FC236}">
                <a16:creationId xmlns:a16="http://schemas.microsoft.com/office/drawing/2014/main" id="{B0B19C77-65EF-5C98-D82C-E421A2C3C81F}"/>
              </a:ext>
            </a:extLst>
          </p:cNvPr>
          <p:cNvSpPr/>
          <p:nvPr/>
        </p:nvSpPr>
        <p:spPr>
          <a:xfrm>
            <a:off x="924099" y="1585105"/>
            <a:ext cx="7771277" cy="1120804"/>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E7FB6B52-84CE-C72E-295B-72AE01B27495}"/>
              </a:ext>
            </a:extLst>
          </p:cNvPr>
          <p:cNvSpPr/>
          <p:nvPr/>
        </p:nvSpPr>
        <p:spPr>
          <a:xfrm>
            <a:off x="3256908" y="2291137"/>
            <a:ext cx="1181528" cy="267128"/>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9581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42B421-5C83-F0CE-1D78-6B028A886561}"/>
              </a:ext>
            </a:extLst>
          </p:cNvPr>
          <p:cNvSpPr txBox="1"/>
          <p:nvPr/>
        </p:nvSpPr>
        <p:spPr>
          <a:xfrm>
            <a:off x="448683" y="4840607"/>
            <a:ext cx="10222786" cy="646331"/>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dirty="0">
                <a:latin typeface="Segoe UI" panose="020B0502040204020203" pitchFamily="34" charset="0"/>
                <a:cs typeface="Segoe UI" panose="020B0502040204020203" pitchFamily="34" charset="0"/>
              </a:rPr>
              <a:t>If you want to manually edit individual distribution to Girl Scouts, you can uncheck the</a:t>
            </a:r>
          </a:p>
          <a:p>
            <a:r>
              <a:rPr lang="en-US" dirty="0">
                <a:latin typeface="Segoe UI" panose="020B0502040204020203" pitchFamily="34" charset="0"/>
                <a:cs typeface="Segoe UI" panose="020B0502040204020203" pitchFamily="34" charset="0"/>
              </a:rPr>
              <a:t>(De)select All Girls box and select the girls you want to Distribute to.</a:t>
            </a:r>
          </a:p>
        </p:txBody>
      </p:sp>
      <p:pic>
        <p:nvPicPr>
          <p:cNvPr id="5" name="Picture 4">
            <a:extLst>
              <a:ext uri="{FF2B5EF4-FFF2-40B4-BE49-F238E27FC236}">
                <a16:creationId xmlns:a16="http://schemas.microsoft.com/office/drawing/2014/main" id="{20EACBFC-65DE-1B55-2522-96AD6B9C7E2F}"/>
              </a:ext>
            </a:extLst>
          </p:cNvPr>
          <p:cNvPicPr>
            <a:picLocks noChangeAspect="1"/>
          </p:cNvPicPr>
          <p:nvPr/>
        </p:nvPicPr>
        <p:blipFill>
          <a:blip r:embed="rId2"/>
          <a:stretch>
            <a:fillRect/>
          </a:stretch>
        </p:blipFill>
        <p:spPr>
          <a:xfrm>
            <a:off x="1202033" y="296548"/>
            <a:ext cx="8229644" cy="4512115"/>
          </a:xfrm>
          <a:prstGeom prst="rect">
            <a:avLst/>
          </a:prstGeom>
        </p:spPr>
      </p:pic>
      <p:sp>
        <p:nvSpPr>
          <p:cNvPr id="6" name="Rectangle 5">
            <a:extLst>
              <a:ext uri="{FF2B5EF4-FFF2-40B4-BE49-F238E27FC236}">
                <a16:creationId xmlns:a16="http://schemas.microsoft.com/office/drawing/2014/main" id="{7CF54BCA-53B8-38AA-E1E5-76DA43989899}"/>
              </a:ext>
            </a:extLst>
          </p:cNvPr>
          <p:cNvSpPr/>
          <p:nvPr/>
        </p:nvSpPr>
        <p:spPr>
          <a:xfrm>
            <a:off x="4941870" y="1910993"/>
            <a:ext cx="1777429" cy="339047"/>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DE44F2C-533B-9E9E-7EAA-ACD38E3524F2}"/>
              </a:ext>
            </a:extLst>
          </p:cNvPr>
          <p:cNvSpPr/>
          <p:nvPr/>
        </p:nvSpPr>
        <p:spPr>
          <a:xfrm>
            <a:off x="1479479" y="2804845"/>
            <a:ext cx="3503487" cy="359595"/>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9893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63EF02-9C2D-6405-4D3A-C2AF539F655D}"/>
              </a:ext>
            </a:extLst>
          </p:cNvPr>
          <p:cNvSpPr txBox="1"/>
          <p:nvPr/>
        </p:nvSpPr>
        <p:spPr>
          <a:xfrm>
            <a:off x="616446" y="5238106"/>
            <a:ext cx="10150871" cy="1200329"/>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pPr algn="l"/>
            <a:r>
              <a:rPr lang="en-US" sz="1800" b="0" i="0" u="none" strike="noStrike" baseline="0" dirty="0">
                <a:latin typeface="Segoe UI" panose="020B0502040204020203" pitchFamily="34" charset="0"/>
                <a:cs typeface="Segoe UI" panose="020B0502040204020203" pitchFamily="34" charset="0"/>
              </a:rPr>
              <a:t>If you want to manually edit individual distribution to Girl Scouts, you can uncheck the</a:t>
            </a:r>
          </a:p>
          <a:p>
            <a:pPr algn="l"/>
            <a:r>
              <a:rPr lang="en-US" sz="1800" b="0" i="0" u="none" strike="noStrike" baseline="0" dirty="0">
                <a:latin typeface="Segoe UI" panose="020B0502040204020203" pitchFamily="34" charset="0"/>
                <a:cs typeface="Segoe UI" panose="020B0502040204020203" pitchFamily="34" charset="0"/>
              </a:rPr>
              <a:t>(De)select All Girls box. Then select each Girl Scout for this distribution by checking the box</a:t>
            </a:r>
          </a:p>
          <a:p>
            <a:pPr algn="l"/>
            <a:r>
              <a:rPr lang="en-US" sz="1800" b="0" i="0" u="none" strike="noStrike" baseline="0" dirty="0">
                <a:latin typeface="Segoe UI" panose="020B0502040204020203" pitchFamily="34" charset="0"/>
                <a:cs typeface="Segoe UI" panose="020B0502040204020203" pitchFamily="34" charset="0"/>
              </a:rPr>
              <a:t>beside their name. Select the drop-down menu for each Girl Scout you are allocating to and add</a:t>
            </a:r>
          </a:p>
          <a:p>
            <a:pPr algn="l"/>
            <a:r>
              <a:rPr lang="en-US" sz="1800" b="0" i="0" u="none" strike="noStrike" baseline="0" dirty="0">
                <a:latin typeface="Segoe UI" panose="020B0502040204020203" pitchFamily="34" charset="0"/>
                <a:cs typeface="Segoe UI" panose="020B0502040204020203" pitchFamily="34" charset="0"/>
              </a:rPr>
              <a:t>the package quantities you want to give each Girl Scout.</a:t>
            </a:r>
            <a:endParaRPr lang="en-US" dirty="0">
              <a:latin typeface="Segoe UI" panose="020B0502040204020203" pitchFamily="34" charset="0"/>
              <a:cs typeface="Segoe UI" panose="020B0502040204020203" pitchFamily="34" charset="0"/>
            </a:endParaRPr>
          </a:p>
        </p:txBody>
      </p:sp>
      <p:pic>
        <p:nvPicPr>
          <p:cNvPr id="5" name="Picture 4">
            <a:extLst>
              <a:ext uri="{FF2B5EF4-FFF2-40B4-BE49-F238E27FC236}">
                <a16:creationId xmlns:a16="http://schemas.microsoft.com/office/drawing/2014/main" id="{34E64A6A-89AE-0029-F2E7-C504541617B1}"/>
              </a:ext>
            </a:extLst>
          </p:cNvPr>
          <p:cNvPicPr>
            <a:picLocks noChangeAspect="1"/>
          </p:cNvPicPr>
          <p:nvPr/>
        </p:nvPicPr>
        <p:blipFill>
          <a:blip r:embed="rId2"/>
          <a:stretch>
            <a:fillRect/>
          </a:stretch>
        </p:blipFill>
        <p:spPr>
          <a:xfrm>
            <a:off x="886331" y="-106165"/>
            <a:ext cx="8097380" cy="5344271"/>
          </a:xfrm>
          <a:prstGeom prst="rect">
            <a:avLst/>
          </a:prstGeom>
        </p:spPr>
      </p:pic>
    </p:spTree>
    <p:extLst>
      <p:ext uri="{BB962C8B-B14F-4D97-AF65-F5344CB8AC3E}">
        <p14:creationId xmlns:p14="http://schemas.microsoft.com/office/powerpoint/2010/main" val="3325374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C8CD7F-051D-EB17-20A9-A17C4D8A6D10}"/>
              </a:ext>
            </a:extLst>
          </p:cNvPr>
          <p:cNvSpPr txBox="1"/>
          <p:nvPr/>
        </p:nvSpPr>
        <p:spPr>
          <a:xfrm>
            <a:off x="791109" y="5641587"/>
            <a:ext cx="10017303" cy="923330"/>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pPr algn="l"/>
            <a:r>
              <a:rPr lang="en-US" sz="1800" b="0" i="0" u="none" strike="noStrike" baseline="0" dirty="0">
                <a:latin typeface="Segoe UI" panose="020B0502040204020203" pitchFamily="34" charset="0"/>
                <a:cs typeface="Segoe UI" panose="020B0502040204020203" pitchFamily="34" charset="0"/>
              </a:rPr>
              <a:t>Once all selections have been made you click Save at the top and the packages will be</a:t>
            </a:r>
          </a:p>
          <a:p>
            <a:pPr algn="l"/>
            <a:r>
              <a:rPr lang="en-US" sz="1800" b="0" i="0" u="none" strike="noStrike" baseline="0" dirty="0">
                <a:latin typeface="Segoe UI" panose="020B0502040204020203" pitchFamily="34" charset="0"/>
                <a:cs typeface="Segoe UI" panose="020B0502040204020203" pitchFamily="34" charset="0"/>
              </a:rPr>
              <a:t>distributed to the Girl Scouts in the quantities selected. Package quantity may not exceed the</a:t>
            </a:r>
          </a:p>
          <a:p>
            <a:pPr algn="l"/>
            <a:r>
              <a:rPr lang="en-US" sz="1800" b="0" i="0" u="none" strike="noStrike" baseline="0" dirty="0">
                <a:latin typeface="Segoe UI" panose="020B0502040204020203" pitchFamily="34" charset="0"/>
                <a:cs typeface="Segoe UI" panose="020B0502040204020203" pitchFamily="34" charset="0"/>
              </a:rPr>
              <a:t>packages sold amount.</a:t>
            </a:r>
            <a:endParaRPr lang="en-US" dirty="0">
              <a:latin typeface="Segoe UI" panose="020B0502040204020203" pitchFamily="34" charset="0"/>
              <a:cs typeface="Segoe UI" panose="020B0502040204020203" pitchFamily="34" charset="0"/>
            </a:endParaRPr>
          </a:p>
        </p:txBody>
      </p:sp>
      <p:pic>
        <p:nvPicPr>
          <p:cNvPr id="5" name="Picture 4">
            <a:extLst>
              <a:ext uri="{FF2B5EF4-FFF2-40B4-BE49-F238E27FC236}">
                <a16:creationId xmlns:a16="http://schemas.microsoft.com/office/drawing/2014/main" id="{32F497E7-BCCF-6B3D-7551-B921F56242DD}"/>
              </a:ext>
            </a:extLst>
          </p:cNvPr>
          <p:cNvPicPr>
            <a:picLocks noChangeAspect="1"/>
          </p:cNvPicPr>
          <p:nvPr/>
        </p:nvPicPr>
        <p:blipFill>
          <a:blip r:embed="rId2"/>
          <a:stretch>
            <a:fillRect/>
          </a:stretch>
        </p:blipFill>
        <p:spPr>
          <a:xfrm>
            <a:off x="986319" y="293083"/>
            <a:ext cx="8097380" cy="5344271"/>
          </a:xfrm>
          <a:prstGeom prst="rect">
            <a:avLst/>
          </a:prstGeom>
        </p:spPr>
      </p:pic>
      <p:sp>
        <p:nvSpPr>
          <p:cNvPr id="6" name="Rectangle 5">
            <a:extLst>
              <a:ext uri="{FF2B5EF4-FFF2-40B4-BE49-F238E27FC236}">
                <a16:creationId xmlns:a16="http://schemas.microsoft.com/office/drawing/2014/main" id="{CF820C9C-CA6F-F4FD-4FC1-2A2A0E3DE21B}"/>
              </a:ext>
            </a:extLst>
          </p:cNvPr>
          <p:cNvSpPr/>
          <p:nvPr/>
        </p:nvSpPr>
        <p:spPr>
          <a:xfrm>
            <a:off x="7777537" y="780836"/>
            <a:ext cx="1068512" cy="52398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3313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EA7D19-BB3F-ABD0-3916-1D6FD8F2EA38}"/>
              </a:ext>
            </a:extLst>
          </p:cNvPr>
          <p:cNvSpPr txBox="1"/>
          <p:nvPr/>
        </p:nvSpPr>
        <p:spPr>
          <a:xfrm>
            <a:off x="354199" y="4652982"/>
            <a:ext cx="9991877" cy="1200329"/>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pPr algn="l"/>
            <a:r>
              <a:rPr lang="en-US" sz="1800" b="0" i="0" u="none" strike="noStrike" baseline="0" dirty="0">
                <a:latin typeface="Segoe UI" panose="020B0502040204020203" pitchFamily="34" charset="0"/>
                <a:cs typeface="Segoe UI" panose="020B0502040204020203" pitchFamily="34" charset="0"/>
              </a:rPr>
              <a:t>Once Save has been selected, eBudde will create an EDITABLE row for the distribution so you</a:t>
            </a:r>
          </a:p>
          <a:p>
            <a:pPr algn="l"/>
            <a:r>
              <a:rPr lang="en-US" sz="1800" b="0" i="0" u="none" strike="noStrike" baseline="0" dirty="0">
                <a:latin typeface="Segoe UI" panose="020B0502040204020203" pitchFamily="34" charset="0"/>
                <a:cs typeface="Segoe UI" panose="020B0502040204020203" pitchFamily="34" charset="0"/>
              </a:rPr>
              <a:t>can see that the distribution was completed. You will also see that the +Distribution button</a:t>
            </a:r>
          </a:p>
          <a:p>
            <a:pPr algn="l"/>
            <a:r>
              <a:rPr lang="en-US" sz="1800" b="0" i="0" u="none" strike="noStrike" baseline="0" dirty="0">
                <a:latin typeface="Segoe UI" panose="020B0502040204020203" pitchFamily="34" charset="0"/>
                <a:cs typeface="Segoe UI" panose="020B0502040204020203" pitchFamily="34" charset="0"/>
              </a:rPr>
              <a:t>disappeared. That is because you do not have any more packages to distribute. If you get more</a:t>
            </a:r>
          </a:p>
          <a:p>
            <a:pPr algn="l"/>
            <a:r>
              <a:rPr lang="en-US" sz="1800" b="0" i="0" u="none" strike="noStrike" baseline="0" dirty="0">
                <a:latin typeface="Segoe UI" panose="020B0502040204020203" pitchFamily="34" charset="0"/>
                <a:cs typeface="Segoe UI" panose="020B0502040204020203" pitchFamily="34" charset="0"/>
              </a:rPr>
              <a:t>DOC Shipped Orders, you will need to do another distribution.</a:t>
            </a:r>
            <a:endParaRPr lang="en-US" dirty="0">
              <a:latin typeface="Segoe UI" panose="020B0502040204020203" pitchFamily="34" charset="0"/>
              <a:cs typeface="Segoe UI" panose="020B0502040204020203" pitchFamily="34" charset="0"/>
            </a:endParaRPr>
          </a:p>
        </p:txBody>
      </p:sp>
      <p:pic>
        <p:nvPicPr>
          <p:cNvPr id="7" name="Picture 6">
            <a:extLst>
              <a:ext uri="{FF2B5EF4-FFF2-40B4-BE49-F238E27FC236}">
                <a16:creationId xmlns:a16="http://schemas.microsoft.com/office/drawing/2014/main" id="{C64DA97D-015C-244A-CF94-318C5C5FD648}"/>
              </a:ext>
            </a:extLst>
          </p:cNvPr>
          <p:cNvPicPr>
            <a:picLocks noChangeAspect="1"/>
          </p:cNvPicPr>
          <p:nvPr/>
        </p:nvPicPr>
        <p:blipFill>
          <a:blip r:embed="rId2"/>
          <a:stretch>
            <a:fillRect/>
          </a:stretch>
        </p:blipFill>
        <p:spPr>
          <a:xfrm>
            <a:off x="184934" y="1040947"/>
            <a:ext cx="10500189" cy="2890727"/>
          </a:xfrm>
          <a:prstGeom prst="rect">
            <a:avLst/>
          </a:prstGeom>
        </p:spPr>
      </p:pic>
      <p:sp>
        <p:nvSpPr>
          <p:cNvPr id="8" name="Rectangle 7">
            <a:extLst>
              <a:ext uri="{FF2B5EF4-FFF2-40B4-BE49-F238E27FC236}">
                <a16:creationId xmlns:a16="http://schemas.microsoft.com/office/drawing/2014/main" id="{438C8A40-EBAD-811A-C63E-1B844D6CC4E5}"/>
              </a:ext>
            </a:extLst>
          </p:cNvPr>
          <p:cNvSpPr/>
          <p:nvPr/>
        </p:nvSpPr>
        <p:spPr>
          <a:xfrm>
            <a:off x="354199" y="2681555"/>
            <a:ext cx="7597999" cy="54453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4896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4DE830A-B531-4A3B-96F6-0ECE88B0855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2813DF2C-461A-4A8F-9679-A172790D1F3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4CD3A85-C039-4249-86E4-1EB9318B549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6B0CDE3-E054-4EDD-A43B-F96843D8BF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27A982C5-2C38-4CE9-BC18-94697AD657F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0060D8D1-7BB1-498F-AFBB-ADAC130A9E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8672FACE-F487-8884-65DA-7737485B3F5D}"/>
              </a:ext>
            </a:extLst>
          </p:cNvPr>
          <p:cNvSpPr>
            <a:spLocks noGrp="1"/>
          </p:cNvSpPr>
          <p:nvPr>
            <p:ph type="title"/>
          </p:nvPr>
        </p:nvSpPr>
        <p:spPr>
          <a:xfrm>
            <a:off x="4974337" y="1265314"/>
            <a:ext cx="4299666" cy="3249131"/>
          </a:xfrm>
        </p:spPr>
        <p:txBody>
          <a:bodyPr vert="horz" lIns="91440" tIns="45720" rIns="91440" bIns="45720" rtlCol="0" anchor="b">
            <a:normAutofit/>
          </a:bodyPr>
          <a:lstStyle/>
          <a:p>
            <a:r>
              <a:rPr lang="en-US" sz="5400" b="0" i="0" u="none" strike="noStrike" kern="1200" baseline="0" dirty="0">
                <a:solidFill>
                  <a:schemeClr val="accent1"/>
                </a:solidFill>
                <a:latin typeface="+mj-lt"/>
                <a:ea typeface="+mj-ea"/>
                <a:cs typeface="+mj-cs"/>
              </a:rPr>
              <a:t>Allocation of Money from a Booth site. </a:t>
            </a:r>
            <a:endParaRPr lang="en-US" sz="5400" kern="1200" dirty="0">
              <a:solidFill>
                <a:schemeClr val="accent1"/>
              </a:solidFill>
              <a:latin typeface="+mj-lt"/>
              <a:ea typeface="+mj-ea"/>
              <a:cs typeface="+mj-cs"/>
            </a:endParaRPr>
          </a:p>
        </p:txBody>
      </p:sp>
      <p:sp>
        <p:nvSpPr>
          <p:cNvPr id="20" name="Isosceles Triangle 19">
            <a:extLst>
              <a:ext uri="{FF2B5EF4-FFF2-40B4-BE49-F238E27FC236}">
                <a16:creationId xmlns:a16="http://schemas.microsoft.com/office/drawing/2014/main" id="{5A7802B6-FF37-40CF-A7E2-6F2A0D9A91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phic 2" descr="Verified Brand">
            <a:extLst>
              <a:ext uri="{FF2B5EF4-FFF2-40B4-BE49-F238E27FC236}">
                <a16:creationId xmlns:a16="http://schemas.microsoft.com/office/drawing/2014/main" id="{578723E8-B7D2-A994-C6A2-26E0D8B518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2977322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D1351C6-3686-F26B-B2FD-EBA91D9880FD}"/>
              </a:ext>
            </a:extLst>
          </p:cNvPr>
          <p:cNvPicPr>
            <a:picLocks noChangeAspect="1"/>
          </p:cNvPicPr>
          <p:nvPr/>
        </p:nvPicPr>
        <p:blipFill>
          <a:blip r:embed="rId2"/>
          <a:stretch>
            <a:fillRect/>
          </a:stretch>
        </p:blipFill>
        <p:spPr>
          <a:xfrm>
            <a:off x="502696" y="1397753"/>
            <a:ext cx="10728345" cy="2845474"/>
          </a:xfrm>
          <a:prstGeom prst="rect">
            <a:avLst/>
          </a:prstGeom>
        </p:spPr>
      </p:pic>
      <p:sp>
        <p:nvSpPr>
          <p:cNvPr id="5" name="TextBox 4">
            <a:extLst>
              <a:ext uri="{FF2B5EF4-FFF2-40B4-BE49-F238E27FC236}">
                <a16:creationId xmlns:a16="http://schemas.microsoft.com/office/drawing/2014/main" id="{24BD120A-6C34-E47D-A08B-8DABD07C21F9}"/>
              </a:ext>
            </a:extLst>
          </p:cNvPr>
          <p:cNvSpPr txBox="1"/>
          <p:nvPr/>
        </p:nvSpPr>
        <p:spPr>
          <a:xfrm>
            <a:off x="647271" y="4259918"/>
            <a:ext cx="9483047" cy="923330"/>
          </a:xfrm>
          <a:prstGeom prst="rect">
            <a:avLst/>
          </a:prstGeom>
          <a:noFill/>
        </p:spPr>
        <p:txBody>
          <a:bodyPr wrap="square">
            <a:spAutoFit/>
          </a:bodyPr>
          <a:lstStyle/>
          <a:p>
            <a:pPr algn="l"/>
            <a:r>
              <a:rPr lang="en-US" sz="1800" b="0" i="0" u="none" strike="noStrike" baseline="0" dirty="0">
                <a:latin typeface="GirlScout-DisplayLight"/>
              </a:rPr>
              <a:t>You will always need to balance the payment amount, as there is a balance (monetary entry) for</a:t>
            </a:r>
          </a:p>
          <a:p>
            <a:pPr algn="l"/>
            <a:r>
              <a:rPr lang="en-US" sz="1800" b="0" i="0" u="none" strike="noStrike" baseline="0" dirty="0">
                <a:latin typeface="GirlScout-DisplayLight"/>
              </a:rPr>
              <a:t>delivered orders. Click the +DOC Payment button in the “</a:t>
            </a:r>
            <a:r>
              <a:rPr lang="en-US" sz="1800" b="0" i="0" u="none" strike="noStrike" baseline="0" dirty="0" err="1">
                <a:latin typeface="GirlScout-DisplayLight"/>
              </a:rPr>
              <a:t>TroopXXXXX</a:t>
            </a:r>
            <a:r>
              <a:rPr lang="en-US" sz="1800" b="0" i="0" u="none" strike="noStrike" baseline="0" dirty="0">
                <a:latin typeface="GirlScout-DisplayLight"/>
              </a:rPr>
              <a:t> Site” “girl.” In this example, this allocation of money will be at a Booth site.</a:t>
            </a:r>
            <a:endParaRPr lang="en-US" dirty="0"/>
          </a:p>
        </p:txBody>
      </p:sp>
      <p:sp>
        <p:nvSpPr>
          <p:cNvPr id="6" name="Rectangle 5">
            <a:extLst>
              <a:ext uri="{FF2B5EF4-FFF2-40B4-BE49-F238E27FC236}">
                <a16:creationId xmlns:a16="http://schemas.microsoft.com/office/drawing/2014/main" id="{5031EE86-3387-609C-574B-FAE619FD9999}"/>
              </a:ext>
            </a:extLst>
          </p:cNvPr>
          <p:cNvSpPr/>
          <p:nvPr/>
        </p:nvSpPr>
        <p:spPr>
          <a:xfrm>
            <a:off x="4859677" y="1613043"/>
            <a:ext cx="1387011" cy="410966"/>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70695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1370</TotalTime>
  <Words>593</Words>
  <Application>Microsoft Office PowerPoint</Application>
  <PresentationFormat>Widescreen</PresentationFormat>
  <Paragraphs>32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GirlScout-DisplayLight</vt:lpstr>
      <vt:lpstr>Segoe UI</vt:lpstr>
      <vt:lpstr>Trebuchet MS</vt:lpstr>
      <vt:lpstr>Wingdings 3</vt:lpstr>
      <vt:lpstr>Facet</vt:lpstr>
      <vt:lpstr>How to Distribute Cookies to Girls from the Troop Site</vt:lpstr>
      <vt:lpstr>PowerPoint Presentation</vt:lpstr>
      <vt:lpstr>PowerPoint Presentation</vt:lpstr>
      <vt:lpstr>PowerPoint Presentation</vt:lpstr>
      <vt:lpstr>PowerPoint Presentation</vt:lpstr>
      <vt:lpstr>PowerPoint Presentation</vt:lpstr>
      <vt:lpstr>PowerPoint Presentation</vt:lpstr>
      <vt:lpstr>Allocation of Money from a Booth site.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distribute Cookies to Girls from the Troop Site</dc:title>
  <dc:creator>Shelli ROOSA</dc:creator>
  <cp:lastModifiedBy>Jennifer Donohue</cp:lastModifiedBy>
  <cp:revision>1</cp:revision>
  <dcterms:created xsi:type="dcterms:W3CDTF">2023-04-13T12:58:00Z</dcterms:created>
  <dcterms:modified xsi:type="dcterms:W3CDTF">2023-04-18T21:34:16Z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15e1d80-5df9-45cf-93c6-b3dca2463c0a_Enabled">
    <vt:lpwstr>true</vt:lpwstr>
  </property>
  <property fmtid="{D5CDD505-2E9C-101B-9397-08002B2CF9AE}" pid="3" name="MSIP_Label_115e1d80-5df9-45cf-93c6-b3dca2463c0a_SetDate">
    <vt:lpwstr>2023-04-13T12:58:01Z</vt:lpwstr>
  </property>
  <property fmtid="{D5CDD505-2E9C-101B-9397-08002B2CF9AE}" pid="4" name="MSIP_Label_115e1d80-5df9-45cf-93c6-b3dca2463c0a_Method">
    <vt:lpwstr>Standard</vt:lpwstr>
  </property>
  <property fmtid="{D5CDD505-2E9C-101B-9397-08002B2CF9AE}" pid="5" name="MSIP_Label_115e1d80-5df9-45cf-93c6-b3dca2463c0a_Name">
    <vt:lpwstr>115e1d80-5df9-45cf-93c6-b3dca2463c0a</vt:lpwstr>
  </property>
  <property fmtid="{D5CDD505-2E9C-101B-9397-08002B2CF9AE}" pid="6" name="MSIP_Label_115e1d80-5df9-45cf-93c6-b3dca2463c0a_SiteId">
    <vt:lpwstr>35734bde-3e33-4eb6-8dd2-0c96b30981bf</vt:lpwstr>
  </property>
  <property fmtid="{D5CDD505-2E9C-101B-9397-08002B2CF9AE}" pid="7" name="MSIP_Label_115e1d80-5df9-45cf-93c6-b3dca2463c0a_ActionId">
    <vt:lpwstr>379dc08b-2079-4478-8a44-3b2d449cd5e6</vt:lpwstr>
  </property>
  <property fmtid="{D5CDD505-2E9C-101B-9397-08002B2CF9AE}" pid="8" name="MSIP_Label_115e1d80-5df9-45cf-93c6-b3dca2463c0a_ContentBits">
    <vt:lpwstr>0</vt:lpwstr>
  </property>
</Properties>
</file>